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1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32.jpg" ContentType="image/png"/>
  <Override PartName="/ppt/media/image33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9" r:id="rId6"/>
    <p:sldId id="262" r:id="rId7"/>
    <p:sldId id="271" r:id="rId8"/>
    <p:sldId id="263" r:id="rId9"/>
    <p:sldId id="265" r:id="rId10"/>
    <p:sldId id="270" r:id="rId11"/>
    <p:sldId id="275" r:id="rId12"/>
    <p:sldId id="266" r:id="rId13"/>
    <p:sldId id="276" r:id="rId14"/>
    <p:sldId id="274" r:id="rId15"/>
    <p:sldId id="267" r:id="rId16"/>
    <p:sldId id="277" r:id="rId17"/>
    <p:sldId id="272" r:id="rId18"/>
    <p:sldId id="268" r:id="rId19"/>
    <p:sldId id="260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57" autoAdjust="0"/>
  </p:normalViewPr>
  <p:slideViewPr>
    <p:cSldViewPr snapToGrid="0">
      <p:cViewPr varScale="1">
        <p:scale>
          <a:sx n="81" d="100"/>
          <a:sy n="81" d="100"/>
        </p:scale>
        <p:origin x="9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7E1D0-58DD-43B9-BECA-C43EA8053DCB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3229B-A4B2-47CD-B058-887315C3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22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BDC08-A1B3-498E-8D26-B2C976EBB4AA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09DBA-0855-4A63-96AB-1CF438121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131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17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en-US" dirty="0" smtClean="0"/>
              <a:t>Using </a:t>
            </a:r>
            <a:r>
              <a:rPr lang="en-US" dirty="0" err="1" smtClean="0"/>
              <a:t>clear_sun_flag</a:t>
            </a:r>
            <a:r>
              <a:rPr lang="en-US" dirty="0" smtClean="0"/>
              <a:t> and estimated DNI for calculating diffuse from tilted plate</a:t>
            </a:r>
          </a:p>
          <a:p>
            <a:pPr marL="228600" lvl="2">
              <a:spcBef>
                <a:spcPts val="1000"/>
              </a:spcBef>
            </a:pPr>
            <a:r>
              <a:rPr lang="en-US" dirty="0" smtClean="0"/>
              <a:t>We only consider images with complete visible sun or no sun at all.</a:t>
            </a:r>
          </a:p>
          <a:p>
            <a:pPr marL="228600" lvl="2">
              <a:spcBef>
                <a:spcPts val="1000"/>
              </a:spcBef>
            </a:pPr>
            <a:r>
              <a:rPr lang="en-US" dirty="0" smtClean="0"/>
              <a:t>Extracted diffuse from north-facing plate is more robust than south-facing 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63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en-US" dirty="0" smtClean="0"/>
              <a:t>Using </a:t>
            </a:r>
            <a:r>
              <a:rPr lang="en-US" dirty="0" err="1" smtClean="0"/>
              <a:t>clear_sun_flag</a:t>
            </a:r>
            <a:r>
              <a:rPr lang="en-US" dirty="0" smtClean="0"/>
              <a:t> and estimated DNI for calculating diffuse from tilted plate</a:t>
            </a:r>
          </a:p>
          <a:p>
            <a:pPr marL="228600" lvl="2">
              <a:spcBef>
                <a:spcPts val="1000"/>
              </a:spcBef>
            </a:pPr>
            <a:r>
              <a:rPr lang="en-US" dirty="0" smtClean="0"/>
              <a:t>We only consider images with complete visible sun or no sun at all.</a:t>
            </a:r>
          </a:p>
          <a:p>
            <a:pPr marL="228600" lvl="2">
              <a:spcBef>
                <a:spcPts val="1000"/>
              </a:spcBef>
            </a:pPr>
            <a:r>
              <a:rPr lang="en-US" dirty="0" smtClean="0"/>
              <a:t>Extracted diffuse from north-facing plate is more robust than south-facing 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09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09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81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92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optical flow to extract clouds’ motion vector</a:t>
            </a:r>
          </a:p>
          <a:p>
            <a:r>
              <a:rPr lang="en-US" dirty="0" smtClean="0"/>
              <a:t>Move the clouds with same motion vector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58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4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A5E3-EB2D-4080-A6B0-1F68B7044421}" type="datetime1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0091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B569-65C9-4304-AA12-C7118926203D}" type="datetime1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730F-8AB2-4106-8108-13E5FA83E600}" type="datetime1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070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A6CCB-A85B-411C-BF70-87917317D595}" type="datetime1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23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E754D-35B4-495D-ACA8-BB33508FC7B8}" type="datetime1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54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495F-15D4-4BE2-824D-1138E86FB1F2}" type="datetime1">
              <a:rPr lang="en-US" smtClean="0"/>
              <a:t>3/30/2016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51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CF8A9-8FD0-4896-8781-9B85F1F30601}" type="datetime1">
              <a:rPr lang="en-US" smtClean="0"/>
              <a:t>3/30/2016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88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7541-505F-43C3-A668-72EDF1182BB4}" type="datetime1">
              <a:rPr lang="en-US" smtClean="0"/>
              <a:t>3/30/2016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4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A920-B74C-4B42-A637-5D983D5CB6CE}" type="datetime1">
              <a:rPr lang="en-US" smtClean="0"/>
              <a:t>3/30/2016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7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DCDDB9A-11B5-479C-B317-D15A49DBC972}" type="datetime1">
              <a:rPr lang="en-US" smtClean="0"/>
              <a:t>3/30/2016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49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0978-BE86-49D8-B0D4-41A9C60A31E4}" type="datetime1">
              <a:rPr lang="en-US" smtClean="0"/>
              <a:t>3/30/2016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51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56A47F5-3E49-46C9-89B2-FAF6E3E54824}" type="datetime1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468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799" y="487679"/>
            <a:ext cx="10890069" cy="2037662"/>
          </a:xfrm>
        </p:spPr>
        <p:txBody>
          <a:bodyPr>
            <a:normAutofit/>
          </a:bodyPr>
          <a:lstStyle/>
          <a:p>
            <a:r>
              <a:rPr lang="en-US" sz="5400" dirty="0" smtClean="0"/>
              <a:t>Irradiance estimation from sky images 		for PV power prediction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4415" y="3208073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			Amrollah Seifoddini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		         Supervisor: Jan Poland</a:t>
            </a:r>
          </a:p>
          <a:p>
            <a:endParaRPr lang="en-US" dirty="0"/>
          </a:p>
          <a:p>
            <a:r>
              <a:rPr lang="en-US" dirty="0" smtClean="0"/>
              <a:t>March 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58" y="4465356"/>
            <a:ext cx="1324238" cy="53300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6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diffuse from sensors </a:t>
            </a:r>
            <a:r>
              <a:rPr lang="en-US" sz="3200" dirty="0" smtClean="0"/>
              <a:t>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38" y="1867221"/>
            <a:ext cx="5414851" cy="39803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987" y="1847104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80416" y="5803459"/>
                <a:ext cx="434057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𝐴𝑟𝑐𝑡𝑎𝑛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⊗ 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416" y="5803459"/>
                <a:ext cx="4340571" cy="307777"/>
              </a:xfrm>
              <a:prstGeom prst="rect">
                <a:avLst/>
              </a:prstGeom>
              <a:blipFill rotWithShape="0">
                <a:blip r:embed="rId5"/>
                <a:stretch>
                  <a:fillRect t="-2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30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data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Images between 8 AM until 19 hour from all the days available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Only images with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complete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visible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sun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no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sun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dirty="0" smtClean="0"/>
                              <m:t>visible</m:t>
                            </m:r>
                            <m:r>
                              <m:rPr>
                                <m:nor/>
                              </m:rPr>
                              <a:rPr lang="en-US" b="0" i="0" dirty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at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all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Target = DHI calculated from sensor 2 (titled)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~</a:t>
                </a:r>
                <a:r>
                  <a:rPr lang="en-US" dirty="0" smtClean="0"/>
                  <a:t>44000 </a:t>
                </a:r>
                <a:r>
                  <a:rPr lang="en-US" dirty="0" smtClean="0"/>
                  <a:t>data sample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1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diffuse from Image features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Non-image: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Clear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sky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DHI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Sun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zenith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angle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Image-based: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sun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_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state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Cloud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coverage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in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4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areas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Cloud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coverage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in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circumsolar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area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Saturation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factor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around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sun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66" y="1941922"/>
            <a:ext cx="3501377" cy="304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9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</a:t>
            </a:r>
            <a:r>
              <a:rPr lang="en-US" sz="3200" dirty="0" smtClean="0"/>
              <a:t>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13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28" y="2234154"/>
            <a:ext cx="1667549" cy="1591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560" y="2234154"/>
            <a:ext cx="1667549" cy="1591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692" y="2234154"/>
            <a:ext cx="1667108" cy="15908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383" y="2233733"/>
            <a:ext cx="1667549" cy="1591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68768" y="168015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58116" y="1759666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Sun_flag</a:t>
            </a:r>
            <a:r>
              <a:rPr lang="en-US" dirty="0" smtClean="0"/>
              <a:t> =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95176" y="160353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21584" y="1667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3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177913" y="17016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4</a:t>
            </a:r>
            <a:endParaRPr lang="en-US" sz="2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19" y="4321424"/>
            <a:ext cx="7584713" cy="187449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6733" y="5074007"/>
            <a:ext cx="181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Saturation factor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23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K-nearest-neighbor</a:t>
            </a:r>
            <a:r>
              <a:rPr lang="en-US" sz="2400" dirty="0" smtClean="0"/>
              <a:t> regression</a:t>
            </a:r>
          </a:p>
          <a:p>
            <a:pPr lvl="1"/>
            <a:r>
              <a:rPr lang="en-US" sz="2200" dirty="0" smtClean="0"/>
              <a:t>K=10</a:t>
            </a:r>
          </a:p>
          <a:p>
            <a:r>
              <a:rPr lang="en-US" sz="2400" dirty="0" smtClean="0"/>
              <a:t>Support Vector Machine regression</a:t>
            </a:r>
          </a:p>
          <a:p>
            <a:pPr lvl="1"/>
            <a:r>
              <a:rPr lang="en-US" sz="2200" dirty="0" smtClean="0"/>
              <a:t>RBF kernel</a:t>
            </a:r>
          </a:p>
          <a:p>
            <a:pPr lvl="1"/>
            <a:r>
              <a:rPr lang="en-US" sz="2200" dirty="0" err="1" smtClean="0"/>
              <a:t>Params</a:t>
            </a:r>
            <a:r>
              <a:rPr lang="en-US" sz="2200" dirty="0" smtClean="0"/>
              <a:t> cross-validated</a:t>
            </a:r>
          </a:p>
          <a:p>
            <a:r>
              <a:rPr lang="en-US" sz="2400" dirty="0" smtClean="0"/>
              <a:t>Linear regression</a:t>
            </a:r>
          </a:p>
          <a:p>
            <a:pPr lvl="1"/>
            <a:r>
              <a:rPr lang="en-US" sz="2200" dirty="0" smtClean="0"/>
              <a:t>With feature interactions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4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K-NN regression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09743" y="1984135"/>
            <a:ext cx="2472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RMSE</a:t>
            </a:r>
            <a:r>
              <a:rPr lang="en-US" dirty="0" smtClean="0"/>
              <a:t> = </a:t>
            </a:r>
            <a:r>
              <a:rPr lang="en-US" b="1" dirty="0" smtClean="0"/>
              <a:t>36.2</a:t>
            </a:r>
            <a:r>
              <a:rPr lang="en-US" dirty="0" smtClean="0"/>
              <a:t>    W/m^2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16809" y="2038681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RMSE = </a:t>
            </a:r>
            <a:r>
              <a:rPr lang="en-US" b="1" dirty="0" smtClean="0"/>
              <a:t>57.4</a:t>
            </a:r>
            <a:r>
              <a:rPr lang="en-US" dirty="0" smtClean="0"/>
              <a:t>    W/m^2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24420" y="1968402"/>
            <a:ext cx="188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All the features: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79197" y="2055478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Non-image features: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9" y="2384245"/>
            <a:ext cx="5082212" cy="3811659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971" y="2399978"/>
            <a:ext cx="5019819" cy="3764864"/>
          </a:xfrm>
        </p:spPr>
      </p:pic>
    </p:spTree>
    <p:extLst>
      <p:ext uri="{BB962C8B-B14F-4D97-AF65-F5344CB8AC3E}">
        <p14:creationId xmlns:p14="http://schemas.microsoft.com/office/powerpoint/2010/main" val="159373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97280" y="3160421"/>
            <a:ext cx="2724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37% improvement in RSME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239" y="1783618"/>
            <a:ext cx="7798130" cy="4522179"/>
          </a:xfrm>
        </p:spPr>
      </p:pic>
      <p:sp>
        <p:nvSpPr>
          <p:cNvPr id="16" name="TextBox 15"/>
          <p:cNvSpPr txBox="1"/>
          <p:nvPr/>
        </p:nvSpPr>
        <p:spPr>
          <a:xfrm>
            <a:off x="1097280" y="4044707"/>
            <a:ext cx="290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Bias towards over-estimating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37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GHI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17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5" y="1920251"/>
            <a:ext cx="5296639" cy="38962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845" y="1776902"/>
            <a:ext cx="5436966" cy="407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7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in irradiance forecast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154" y="1969512"/>
            <a:ext cx="3579574" cy="3573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37" y="1845734"/>
            <a:ext cx="3950861" cy="388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7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Consider partial sun occlusion</a:t>
            </a:r>
          </a:p>
          <a:p>
            <a:pPr marL="0" indent="0">
              <a:buNone/>
            </a:pPr>
            <a:r>
              <a:rPr lang="en-US" dirty="0" smtClean="0"/>
              <a:t>Cloud type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812" y="2448907"/>
            <a:ext cx="5538110" cy="3801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609758"/>
            <a:ext cx="1768446" cy="18342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302" y="3585333"/>
            <a:ext cx="1949306" cy="18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1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&amp;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Sky imager based shortest-term solar irradiance </a:t>
            </a:r>
            <a:r>
              <a:rPr lang="en-US" b="1" dirty="0" smtClean="0"/>
              <a:t>forecasts for local </a:t>
            </a:r>
            <a:r>
              <a:rPr lang="en-US" b="1" dirty="0"/>
              <a:t>solar energy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91" y="2256516"/>
            <a:ext cx="7579151" cy="36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3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we wanted to do</a:t>
            </a:r>
          </a:p>
          <a:p>
            <a:r>
              <a:rPr lang="en-US" dirty="0" smtClean="0"/>
              <a:t>Using machine learning on image features</a:t>
            </a:r>
          </a:p>
          <a:p>
            <a:r>
              <a:rPr lang="en-US" dirty="0" smtClean="0"/>
              <a:t>Achieved RMSE 36%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1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 </a:t>
            </a:r>
            <a:r>
              <a:rPr lang="en-US" sz="3200" dirty="0" smtClean="0"/>
              <a:t>(in </a:t>
            </a:r>
            <a:r>
              <a:rPr lang="en-US" sz="3200" dirty="0" err="1" smtClean="0"/>
              <a:t>Cavriglia</a:t>
            </a:r>
            <a:r>
              <a:rPr lang="en-US" sz="3200" dirty="0" smtClean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52" y="1846262"/>
            <a:ext cx="4689932" cy="351465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903" y="1846263"/>
            <a:ext cx="4689933" cy="351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HDR Images </a:t>
            </a:r>
            <a:r>
              <a:rPr lang="en-US" dirty="0"/>
              <a:t>and Irradiance every </a:t>
            </a:r>
            <a:r>
              <a:rPr lang="en-US" dirty="0" smtClean="0"/>
              <a:t>8 seconds</a:t>
            </a:r>
          </a:p>
          <a:p>
            <a:r>
              <a:rPr lang="en-US" dirty="0" smtClean="0"/>
              <a:t>power every 3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4" y="2800875"/>
            <a:ext cx="4280015" cy="2932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84" y="2800875"/>
            <a:ext cx="4091233" cy="28467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902" y="1737360"/>
            <a:ext cx="2554665" cy="255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8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Horizontal Irradiance (GHI)</a:t>
            </a:r>
          </a:p>
          <a:p>
            <a:r>
              <a:rPr lang="en-US" dirty="0" smtClean="0"/>
              <a:t>Diffuse Horizontal Irradiance (DHI)</a:t>
            </a:r>
          </a:p>
          <a:p>
            <a:r>
              <a:rPr lang="en-US" dirty="0" smtClean="0"/>
              <a:t>Direct Normal Irradiance (DNI)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578" y="3863649"/>
            <a:ext cx="3042884" cy="24158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660" y="2121242"/>
            <a:ext cx="4285714" cy="3333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97280" y="3494317"/>
                <a:ext cx="49750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𝐺𝐻𝐼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×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+ DHI + reflected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494317"/>
                <a:ext cx="497501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083" t="-24590" r="-2451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74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</a:t>
            </a:r>
            <a:r>
              <a:rPr lang="en-US" dirty="0" smtClean="0"/>
              <a:t>components </a:t>
            </a:r>
            <a:r>
              <a:rPr lang="en-US" sz="3600" dirty="0" smtClean="0"/>
              <a:t>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256" y="1845734"/>
            <a:ext cx="5239043" cy="3929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01" y="2184930"/>
            <a:ext cx="4457134" cy="30940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52900" y="3152775"/>
            <a:ext cx="211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IMPROVE THIS </a:t>
            </a:r>
            <a:r>
              <a:rPr lang="en-US" dirty="0" smtClean="0"/>
              <a:t>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83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Clear-sky irradiance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69" y="1857375"/>
            <a:ext cx="5288911" cy="39666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23" y="1857375"/>
            <a:ext cx="5081283" cy="44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3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</a:t>
            </a:r>
            <a:r>
              <a:rPr lang="en-US" dirty="0"/>
              <a:t>DNI </a:t>
            </a:r>
            <a:r>
              <a:rPr lang="en-US" sz="2800" dirty="0"/>
              <a:t>(from clear-sky </a:t>
            </a:r>
            <a:r>
              <a:rPr lang="en-US" sz="2800" dirty="0" smtClean="0"/>
              <a:t>model)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0           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𝑠𝑢𝑛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𝑜𝑐𝑐𝑙𝑢𝑑𝑒𝑑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𝐷𝑁𝐼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𝑐𝑙𝑒𝑎𝑟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𝑠𝑘𝑦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83" y="1976968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24834" y="4302140"/>
                <a:ext cx="36337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𝐺𝐻𝐼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×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+ DHI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834" y="4302140"/>
                <a:ext cx="363375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20" t="-26667" r="-218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31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diffuse from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09" y="1941922"/>
            <a:ext cx="4838024" cy="3628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153" y="1857163"/>
            <a:ext cx="4951036" cy="371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8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2007</TotalTime>
  <Words>340</Words>
  <Application>Microsoft Office PowerPoint</Application>
  <PresentationFormat>Widescreen</PresentationFormat>
  <Paragraphs>108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Calibri Light</vt:lpstr>
      <vt:lpstr>Cambria Math</vt:lpstr>
      <vt:lpstr>Retrospect</vt:lpstr>
      <vt:lpstr>Irradiance estimation from sky images   for PV power prediction</vt:lpstr>
      <vt:lpstr>Motivation &amp; goal</vt:lpstr>
      <vt:lpstr>Experimental setup (in Cavriglia)</vt:lpstr>
      <vt:lpstr>Acquired Data</vt:lpstr>
      <vt:lpstr>Irradiation components</vt:lpstr>
      <vt:lpstr>Irradiation components (cont.)</vt:lpstr>
      <vt:lpstr>Clear-sky irradiance model</vt:lpstr>
      <vt:lpstr>Estimating DNI (from clear-sky model)</vt:lpstr>
      <vt:lpstr>Estimating diffuse from sensors</vt:lpstr>
      <vt:lpstr>Estimating diffuse from sensors (cont.)</vt:lpstr>
      <vt:lpstr>Training data</vt:lpstr>
      <vt:lpstr>Estimating diffuse from Image features</vt:lpstr>
      <vt:lpstr>Features (cont.)</vt:lpstr>
      <vt:lpstr>Learning algorithm</vt:lpstr>
      <vt:lpstr>K-NN regression result</vt:lpstr>
      <vt:lpstr>Errors</vt:lpstr>
      <vt:lpstr>Reconstructing GHI</vt:lpstr>
      <vt:lpstr>Application in irradiance forecast</vt:lpstr>
      <vt:lpstr>Future work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Irradiance retrieval from sky images</dc:title>
  <dc:creator>KXuyZqnYE4@student.ethz.ch</dc:creator>
  <cp:lastModifiedBy>KXuyZqnYE4@student.ethz.ch</cp:lastModifiedBy>
  <cp:revision>168</cp:revision>
  <dcterms:created xsi:type="dcterms:W3CDTF">2016-03-23T09:59:22Z</dcterms:created>
  <dcterms:modified xsi:type="dcterms:W3CDTF">2016-03-31T14:10:05Z</dcterms:modified>
</cp:coreProperties>
</file>